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87" r:id="rId2"/>
    <p:sldId id="295" r:id="rId3"/>
    <p:sldId id="275" r:id="rId4"/>
    <p:sldId id="276" r:id="rId5"/>
    <p:sldId id="279" r:id="rId6"/>
    <p:sldId id="280" r:id="rId7"/>
    <p:sldId id="29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12394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64014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9998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159937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F80A4-8601-4EE8-AF11-57C89016F1E9}" type="datetimeFigureOut">
              <a:rPr lang="en-US" smtClean="0"/>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5385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AF80A4-8601-4EE8-AF11-57C89016F1E9}" type="datetimeFigureOut">
              <a:rPr lang="en-US" smtClean="0"/>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783161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AF80A4-8601-4EE8-AF11-57C89016F1E9}" type="datetimeFigureOut">
              <a:rPr lang="en-US" smtClean="0"/>
              <a:t>12/14/2019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06491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F80A4-8601-4EE8-AF11-57C89016F1E9}" type="datetimeFigureOut">
              <a:rPr lang="en-US" smtClean="0"/>
              <a:t>12/14/2019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25072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F80A4-8601-4EE8-AF11-57C89016F1E9}" type="datetimeFigureOut">
              <a:rPr lang="en-US" smtClean="0"/>
              <a:t>12/14/2019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90390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30273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376389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80A4-8601-4EE8-AF11-57C89016F1E9}" type="datetimeFigureOut">
              <a:rPr lang="en-US" smtClean="0"/>
              <a:t>12/14/2019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54F95-D213-455C-AB79-2D93C679408D}" type="slidenum">
              <a:rPr lang="en-US" smtClean="0"/>
              <a:t>‹#›</a:t>
            </a:fld>
            <a:endParaRPr lang="en-US"/>
          </a:p>
        </p:txBody>
      </p:sp>
    </p:spTree>
    <p:extLst>
      <p:ext uri="{BB962C8B-B14F-4D97-AF65-F5344CB8AC3E}">
        <p14:creationId xmlns:p14="http://schemas.microsoft.com/office/powerpoint/2010/main" val="106516520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7022" y="433754"/>
            <a:ext cx="10019763" cy="7397262"/>
          </a:xfrm>
        </p:spPr>
        <p:txBody>
          <a:bodyPr>
            <a:normAutofit fontScale="90000"/>
          </a:bodyPr>
          <a:lstStyle/>
          <a:p>
            <a:pPr rtl="1"/>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sz="6700" dirty="0" smtClean="0">
                <a:solidFill>
                  <a:srgbClr val="7030A0"/>
                </a:solidFill>
              </a:rPr>
              <a:t>محاضرات في </a:t>
            </a:r>
            <a:br>
              <a:rPr lang="ar-IQ" sz="6700" dirty="0" smtClean="0">
                <a:solidFill>
                  <a:srgbClr val="7030A0"/>
                </a:solidFill>
              </a:rPr>
            </a:br>
            <a:r>
              <a:rPr lang="ar-IQ" sz="6700" dirty="0" smtClean="0">
                <a:solidFill>
                  <a:srgbClr val="7030A0"/>
                </a:solidFill>
              </a:rPr>
              <a:t>التلوث البيئي</a:t>
            </a:r>
            <a:br>
              <a:rPr lang="ar-IQ" sz="6700" dirty="0" smtClean="0">
                <a:solidFill>
                  <a:srgbClr val="7030A0"/>
                </a:solidFill>
              </a:rPr>
            </a:br>
            <a:r>
              <a:rPr lang="ar-IQ" sz="6700" dirty="0" smtClean="0">
                <a:solidFill>
                  <a:srgbClr val="7030A0"/>
                </a:solidFill>
              </a:rPr>
              <a:t/>
            </a:r>
            <a:br>
              <a:rPr lang="ar-IQ" sz="6700" dirty="0" smtClean="0">
                <a:solidFill>
                  <a:srgbClr val="7030A0"/>
                </a:solidFill>
              </a:rPr>
            </a:br>
            <a:r>
              <a:rPr lang="ar-IQ" sz="6700" dirty="0" smtClean="0">
                <a:solidFill>
                  <a:srgbClr val="7030A0"/>
                </a:solidFill>
              </a:rPr>
              <a:t>قسم الفيزياء- المرحلة الرابعة</a:t>
            </a:r>
            <a:br>
              <a:rPr lang="ar-IQ" sz="6700" dirty="0" smtClean="0">
                <a:solidFill>
                  <a:srgbClr val="7030A0"/>
                </a:solidFill>
              </a:rPr>
            </a:br>
            <a:r>
              <a:rPr lang="ar-IQ" sz="6700" dirty="0" smtClean="0">
                <a:solidFill>
                  <a:srgbClr val="7030A0"/>
                </a:solidFill>
              </a:rPr>
              <a:t>م. جاسم محمد عبد اللطيف  </a:t>
            </a:r>
            <a:br>
              <a:rPr lang="ar-IQ" sz="6700" dirty="0" smtClean="0">
                <a:solidFill>
                  <a:srgbClr val="7030A0"/>
                </a:solidFill>
              </a:rPr>
            </a:br>
            <a:r>
              <a:rPr lang="ar-IQ" sz="6700" dirty="0">
                <a:solidFill>
                  <a:srgbClr val="7030A0"/>
                </a:solidFill>
              </a:rPr>
              <a:t/>
            </a:r>
            <a:br>
              <a:rPr lang="ar-IQ" sz="6700" dirty="0">
                <a:solidFill>
                  <a:srgbClr val="7030A0"/>
                </a:solidFill>
              </a:rPr>
            </a:br>
            <a:r>
              <a:rPr lang="ar-IQ" dirty="0" smtClean="0">
                <a:solidFill>
                  <a:srgbClr val="FF0000"/>
                </a:solidFill>
              </a:rPr>
              <a:t/>
            </a:r>
            <a:br>
              <a:rPr lang="ar-IQ" dirty="0" smtClean="0">
                <a:solidFill>
                  <a:srgbClr val="FF0000"/>
                </a:solidFill>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Tree>
    <p:extLst>
      <p:ext uri="{BB962C8B-B14F-4D97-AF65-F5344CB8AC3E}">
        <p14:creationId xmlns:p14="http://schemas.microsoft.com/office/powerpoint/2010/main" val="106095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17" y="2425744"/>
            <a:ext cx="10515600" cy="1325563"/>
          </a:xfrm>
        </p:spPr>
        <p:txBody>
          <a:bodyPr>
            <a:noAutofit/>
          </a:bodyPr>
          <a:lstStyle/>
          <a:p>
            <a:pPr algn="ctr"/>
            <a:r>
              <a:rPr lang="ar-IQ" sz="9600" dirty="0" smtClean="0">
                <a:solidFill>
                  <a:srgbClr val="FF0000"/>
                </a:solidFill>
              </a:rPr>
              <a:t>المحاضرة الرابعة</a:t>
            </a:r>
            <a:endParaRPr lang="en-US" sz="9600" dirty="0">
              <a:solidFill>
                <a:srgbClr val="FF0000"/>
              </a:solidFill>
            </a:endParaRPr>
          </a:p>
        </p:txBody>
      </p:sp>
    </p:spTree>
    <p:extLst>
      <p:ext uri="{BB962C8B-B14F-4D97-AF65-F5344CB8AC3E}">
        <p14:creationId xmlns:p14="http://schemas.microsoft.com/office/powerpoint/2010/main" val="54430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28246" y="902677"/>
            <a:ext cx="11430000" cy="5556738"/>
          </a:xfrm>
        </p:spPr>
        <p:txBody>
          <a:bodyPr>
            <a:normAutofit fontScale="47500" lnSpcReduction="20000"/>
          </a:bodyPr>
          <a:lstStyle/>
          <a:p>
            <a:pPr marL="0" indent="0" algn="just" rtl="1">
              <a:lnSpc>
                <a:spcPct val="150000"/>
              </a:lnSpc>
              <a:spcAft>
                <a:spcPts val="0"/>
              </a:spcAft>
              <a:buNone/>
            </a:pPr>
            <a:r>
              <a:rPr lang="ar-SA" sz="4400" b="1" dirty="0" smtClean="0">
                <a:solidFill>
                  <a:srgbClr val="7030A0"/>
                </a:solidFill>
                <a:latin typeface="Times New Roman"/>
                <a:ea typeface="Times New Roman"/>
                <a:cs typeface="Simplified Arabic"/>
              </a:rPr>
              <a:t>3</a:t>
            </a:r>
            <a:r>
              <a:rPr lang="ar-SA" sz="4400" b="1" dirty="0" smtClean="0">
                <a:solidFill>
                  <a:srgbClr val="7030A0"/>
                </a:solidFill>
                <a:latin typeface="Times New Roman"/>
                <a:ea typeface="Times New Roman"/>
                <a:cs typeface="Times New Roman"/>
              </a:rPr>
              <a:t>- </a:t>
            </a:r>
            <a:r>
              <a:rPr lang="ar-SA" sz="4400" b="1" dirty="0">
                <a:solidFill>
                  <a:srgbClr val="7030A0"/>
                </a:solidFill>
                <a:latin typeface="Times New Roman"/>
                <a:ea typeface="Times New Roman"/>
                <a:cs typeface="Times New Roman"/>
              </a:rPr>
              <a:t>دورة الاوكسجيــــــــــن</a:t>
            </a:r>
            <a:r>
              <a:rPr lang="en-GB" sz="4400" b="1" dirty="0">
                <a:solidFill>
                  <a:srgbClr val="7030A0"/>
                </a:solidFill>
                <a:latin typeface="Times New Roman"/>
                <a:ea typeface="Times New Roman"/>
                <a:cs typeface="Times New Roman"/>
              </a:rPr>
              <a:t> ( </a:t>
            </a:r>
            <a:r>
              <a:rPr lang="en-GB" sz="4400" b="1" dirty="0" err="1">
                <a:solidFill>
                  <a:srgbClr val="7030A0"/>
                </a:solidFill>
                <a:latin typeface="Times New Roman"/>
                <a:ea typeface="Times New Roman"/>
                <a:cs typeface="Times New Roman"/>
              </a:rPr>
              <a:t>Oxigen</a:t>
            </a:r>
            <a:r>
              <a:rPr lang="en-GB" sz="4400" b="1" dirty="0">
                <a:solidFill>
                  <a:srgbClr val="7030A0"/>
                </a:solidFill>
                <a:latin typeface="Times New Roman"/>
                <a:ea typeface="Times New Roman"/>
                <a:cs typeface="Times New Roman"/>
              </a:rPr>
              <a:t> cycle  )</a:t>
            </a:r>
            <a:endParaRPr lang="en-US" sz="3600" dirty="0">
              <a:solidFill>
                <a:srgbClr val="0070C0"/>
              </a:solidFill>
              <a:latin typeface="Times New Roman"/>
              <a:ea typeface="Times New Roman"/>
              <a:cs typeface="Simplified Arabic"/>
            </a:endParaRPr>
          </a:p>
          <a:p>
            <a:pPr algn="just" rtl="1">
              <a:lnSpc>
                <a:spcPct val="150000"/>
              </a:lnSpc>
              <a:spcAft>
                <a:spcPts val="0"/>
              </a:spcAft>
            </a:pPr>
            <a:r>
              <a:rPr lang="ar-SA" sz="3600" dirty="0">
                <a:solidFill>
                  <a:srgbClr val="0070C0"/>
                </a:solidFill>
                <a:latin typeface="Times New Roman"/>
                <a:ea typeface="Times New Roman"/>
                <a:cs typeface="Times New Roman"/>
              </a:rPr>
              <a:t>يعتبر الاوكسجين احد المكونات الرئيسية لجميع الكائنات الحية لذا يجب ان تكون نسبته في الغلاف الجوي كافية لتحقيق استمرارية الحياة .</a:t>
            </a:r>
            <a:endParaRPr lang="en-US" sz="3600" dirty="0">
              <a:solidFill>
                <a:srgbClr val="0070C0"/>
              </a:solidFill>
              <a:latin typeface="Times New Roman"/>
              <a:ea typeface="Times New Roman"/>
              <a:cs typeface="Simplified Arabic"/>
            </a:endParaRPr>
          </a:p>
          <a:p>
            <a:pPr algn="just" rtl="1">
              <a:lnSpc>
                <a:spcPct val="150000"/>
              </a:lnSpc>
              <a:spcAft>
                <a:spcPts val="0"/>
              </a:spcAft>
            </a:pPr>
            <a:r>
              <a:rPr lang="ar-SA" sz="3600" dirty="0">
                <a:solidFill>
                  <a:srgbClr val="0070C0"/>
                </a:solidFill>
                <a:latin typeface="Times New Roman"/>
                <a:ea typeface="Times New Roman"/>
                <a:cs typeface="Times New Roman"/>
              </a:rPr>
              <a:t>يوجد الاوكسجين الارضي بعدة أشكال : مثل الاوزون للطبقات العليا ، والاوكسجين الجوي ، والاوكسجين المنحل </a:t>
            </a:r>
            <a:r>
              <a:rPr lang="ar-SA" sz="3600" dirty="0" err="1">
                <a:solidFill>
                  <a:srgbClr val="0070C0"/>
                </a:solidFill>
                <a:latin typeface="Times New Roman"/>
                <a:ea typeface="Times New Roman"/>
                <a:cs typeface="Times New Roman"/>
              </a:rPr>
              <a:t>بالاوساط</a:t>
            </a:r>
            <a:r>
              <a:rPr lang="ar-SA" sz="3600" dirty="0">
                <a:solidFill>
                  <a:srgbClr val="0070C0"/>
                </a:solidFill>
                <a:latin typeface="Times New Roman"/>
                <a:ea typeface="Times New Roman"/>
                <a:cs typeface="Times New Roman"/>
              </a:rPr>
              <a:t> المائية ، والاوكسجين </a:t>
            </a:r>
            <a:r>
              <a:rPr lang="ar-SA" sz="3600" dirty="0" err="1">
                <a:solidFill>
                  <a:srgbClr val="0070C0"/>
                </a:solidFill>
                <a:latin typeface="Times New Roman"/>
                <a:ea typeface="Times New Roman"/>
                <a:cs typeface="Times New Roman"/>
              </a:rPr>
              <a:t>الشادري</a:t>
            </a:r>
            <a:r>
              <a:rPr lang="ar-SA" sz="3600" dirty="0">
                <a:solidFill>
                  <a:srgbClr val="0070C0"/>
                </a:solidFill>
                <a:latin typeface="Times New Roman"/>
                <a:ea typeface="Times New Roman"/>
                <a:cs typeface="Times New Roman"/>
              </a:rPr>
              <a:t> للطبقات العلي من الغلاف الجوي </a:t>
            </a:r>
            <a:r>
              <a:rPr lang="ar-SA" sz="3600" dirty="0" err="1">
                <a:solidFill>
                  <a:srgbClr val="0070C0"/>
                </a:solidFill>
                <a:latin typeface="Times New Roman"/>
                <a:ea typeface="Times New Roman"/>
                <a:cs typeface="Times New Roman"/>
              </a:rPr>
              <a:t>بالاضافة</a:t>
            </a:r>
            <a:r>
              <a:rPr lang="ar-SA" sz="3600" dirty="0">
                <a:solidFill>
                  <a:srgbClr val="0070C0"/>
                </a:solidFill>
                <a:latin typeface="Times New Roman"/>
                <a:ea typeface="Times New Roman"/>
                <a:cs typeface="Times New Roman"/>
              </a:rPr>
              <a:t> الى الاوكسجين المشكل للعديد من المركبات العضوية </a:t>
            </a:r>
            <a:r>
              <a:rPr lang="ar-SA" sz="3600" dirty="0" err="1">
                <a:solidFill>
                  <a:srgbClr val="0070C0"/>
                </a:solidFill>
                <a:latin typeface="Times New Roman"/>
                <a:ea typeface="Times New Roman"/>
                <a:cs typeface="Times New Roman"/>
              </a:rPr>
              <a:t>واللاعضوية</a:t>
            </a:r>
            <a:r>
              <a:rPr lang="ar-SA" sz="3600" dirty="0">
                <a:solidFill>
                  <a:srgbClr val="0070C0"/>
                </a:solidFill>
                <a:latin typeface="Times New Roman"/>
                <a:ea typeface="Times New Roman"/>
                <a:cs typeface="Times New Roman"/>
              </a:rPr>
              <a:t> الموجودة في القشرة الارضية. ان الاوكسجين ضروري لعمليات حياتية عديدة منها التنفس والاكسدة الانزيمية للمركبات العضوية الموجودة في الغذاء والغير عضوية يحدث تبادل الاوكسجين والغلاف الجوي خلال عملية صنع الغذاء في النباتات الخضراء حيث </a:t>
            </a:r>
            <a:r>
              <a:rPr lang="ar-SA" sz="3600" dirty="0" err="1">
                <a:solidFill>
                  <a:srgbClr val="0070C0"/>
                </a:solidFill>
                <a:latin typeface="Times New Roman"/>
                <a:ea typeface="Times New Roman"/>
                <a:cs typeface="Times New Roman"/>
              </a:rPr>
              <a:t>تاخذ</a:t>
            </a:r>
            <a:r>
              <a:rPr lang="ar-SA" sz="3600" dirty="0">
                <a:solidFill>
                  <a:srgbClr val="0070C0"/>
                </a:solidFill>
                <a:latin typeface="Times New Roman"/>
                <a:ea typeface="Times New Roman"/>
                <a:cs typeface="Times New Roman"/>
              </a:rPr>
              <a:t> النباتات ثاني اوكسيد الكاربون والماء للقيام بعملية التركيب الضوئي وبوجود ضوء الشمس ينتج عن هذه العملية </a:t>
            </a:r>
            <a:r>
              <a:rPr lang="ar-SA" sz="3600" dirty="0" err="1">
                <a:solidFill>
                  <a:srgbClr val="0070C0"/>
                </a:solidFill>
                <a:latin typeface="Times New Roman"/>
                <a:ea typeface="Times New Roman"/>
                <a:cs typeface="Times New Roman"/>
              </a:rPr>
              <a:t>الكاربوهيدرات</a:t>
            </a:r>
            <a:r>
              <a:rPr lang="ar-SA" sz="3600" dirty="0">
                <a:solidFill>
                  <a:srgbClr val="0070C0"/>
                </a:solidFill>
                <a:latin typeface="Times New Roman"/>
                <a:ea typeface="Times New Roman"/>
                <a:cs typeface="Times New Roman"/>
              </a:rPr>
              <a:t> محررة غاز الاوكسجين الذي يؤخذ من قبل النباتات والحيوانات على حدا سواء خلال عملية التنفس وان دورة الاوكسجين في الطبيعة تتمثل في امتصاص الاوكسجين من الجو في عملية الاحتراق وفي عملية التنفس وفقدانه الى الجو في عملية البناء الضوئي او التركيب الضوئي والتي ينتج عنها تشكل الكربوهيدرات(السكاكر) وفق التفاعل التالي:</a:t>
            </a:r>
            <a:endParaRPr lang="en-US" sz="3600" dirty="0">
              <a:solidFill>
                <a:srgbClr val="0070C0"/>
              </a:solidFill>
              <a:latin typeface="Times New Roman"/>
              <a:ea typeface="Times New Roman"/>
              <a:cs typeface="Simplified Arabic"/>
            </a:endParaRPr>
          </a:p>
          <a:p>
            <a:pPr marL="0" indent="0" rtl="1">
              <a:lnSpc>
                <a:spcPct val="150000"/>
              </a:lnSpc>
              <a:buNone/>
            </a:pPr>
            <a:r>
              <a:rPr lang="en-GB" sz="3600" dirty="0">
                <a:solidFill>
                  <a:srgbClr val="0070C0"/>
                </a:solidFill>
                <a:latin typeface="Times New Roman"/>
                <a:ea typeface="Times New Roman"/>
                <a:cs typeface="Simplified Arabic"/>
              </a:rPr>
              <a:t>   </a:t>
            </a:r>
            <a:r>
              <a:rPr lang="ar-SA" sz="3600" dirty="0">
                <a:solidFill>
                  <a:srgbClr val="0070C0"/>
                </a:solidFill>
                <a:latin typeface="Times New Roman"/>
                <a:ea typeface="Times New Roman"/>
                <a:cs typeface="Simplified Arabic"/>
              </a:rPr>
              <a:t>                               </a:t>
            </a:r>
            <a:r>
              <a:rPr lang="en-GB" sz="3600" dirty="0">
                <a:solidFill>
                  <a:srgbClr val="0070C0"/>
                </a:solidFill>
                <a:latin typeface="Times New Roman"/>
                <a:ea typeface="Times New Roman"/>
                <a:cs typeface="Simplified Arabic"/>
              </a:rPr>
              <a:t>      6CO</a:t>
            </a:r>
            <a:r>
              <a:rPr lang="en-GB" sz="3600" baseline="-25000" dirty="0">
                <a:solidFill>
                  <a:srgbClr val="0070C0"/>
                </a:solidFill>
                <a:latin typeface="Times New Roman"/>
                <a:ea typeface="Times New Roman"/>
                <a:cs typeface="Simplified Arabic"/>
              </a:rPr>
              <a:t>2</a:t>
            </a:r>
            <a:r>
              <a:rPr lang="en-GB" sz="3600" dirty="0">
                <a:solidFill>
                  <a:srgbClr val="0070C0"/>
                </a:solidFill>
                <a:latin typeface="Times New Roman"/>
                <a:ea typeface="Times New Roman"/>
                <a:cs typeface="Simplified Arabic"/>
              </a:rPr>
              <a:t> + 6H</a:t>
            </a:r>
            <a:r>
              <a:rPr lang="en-GB" sz="3600" baseline="-25000" dirty="0">
                <a:solidFill>
                  <a:srgbClr val="0070C0"/>
                </a:solidFill>
                <a:latin typeface="Times New Roman"/>
                <a:ea typeface="Times New Roman"/>
                <a:cs typeface="Simplified Arabic"/>
              </a:rPr>
              <a:t>2</a:t>
            </a:r>
            <a:r>
              <a:rPr lang="en-GB" sz="3600" dirty="0">
                <a:solidFill>
                  <a:srgbClr val="0070C0"/>
                </a:solidFill>
                <a:latin typeface="Times New Roman"/>
                <a:ea typeface="Times New Roman"/>
                <a:cs typeface="Simplified Arabic"/>
              </a:rPr>
              <a:t>O  </a:t>
            </a:r>
            <a:r>
              <a:rPr lang="en-US" sz="3600" dirty="0">
                <a:solidFill>
                  <a:srgbClr val="0070C0"/>
                </a:solidFill>
                <a:latin typeface="Times New Roman"/>
                <a:ea typeface="Times New Roman"/>
                <a:cs typeface="Simplified Arabic"/>
              </a:rPr>
              <a:t>           </a:t>
            </a:r>
            <a:r>
              <a:rPr lang="en-US" sz="3600" dirty="0" smtClean="0">
                <a:solidFill>
                  <a:srgbClr val="0070C0"/>
                </a:solidFill>
                <a:latin typeface="Times New Roman"/>
                <a:ea typeface="Times New Roman"/>
                <a:cs typeface="Simplified Arabic"/>
              </a:rPr>
              <a:t>            </a:t>
            </a:r>
            <a:r>
              <a:rPr lang="en-GB" sz="3600" dirty="0">
                <a:solidFill>
                  <a:srgbClr val="0070C0"/>
                </a:solidFill>
                <a:latin typeface="Times New Roman"/>
                <a:ea typeface="Times New Roman"/>
                <a:cs typeface="Simplified Arabic"/>
              </a:rPr>
              <a:t>C</a:t>
            </a:r>
            <a:r>
              <a:rPr lang="en-GB" sz="3600" baseline="-25000" dirty="0">
                <a:solidFill>
                  <a:srgbClr val="0070C0"/>
                </a:solidFill>
                <a:latin typeface="Times New Roman"/>
                <a:ea typeface="Times New Roman"/>
                <a:cs typeface="Simplified Arabic"/>
              </a:rPr>
              <a:t>6</a:t>
            </a:r>
            <a:r>
              <a:rPr lang="en-GB" sz="3600" dirty="0">
                <a:solidFill>
                  <a:srgbClr val="0070C0"/>
                </a:solidFill>
                <a:latin typeface="Times New Roman"/>
                <a:ea typeface="Times New Roman"/>
                <a:cs typeface="Simplified Arabic"/>
              </a:rPr>
              <a:t>H</a:t>
            </a:r>
            <a:r>
              <a:rPr lang="en-GB" sz="3600" baseline="-25000" dirty="0">
                <a:solidFill>
                  <a:srgbClr val="0070C0"/>
                </a:solidFill>
                <a:latin typeface="Times New Roman"/>
                <a:ea typeface="Times New Roman"/>
                <a:cs typeface="Simplified Arabic"/>
              </a:rPr>
              <a:t>12</a:t>
            </a:r>
            <a:r>
              <a:rPr lang="en-GB" sz="3600" dirty="0">
                <a:solidFill>
                  <a:srgbClr val="0070C0"/>
                </a:solidFill>
                <a:latin typeface="Times New Roman"/>
                <a:ea typeface="Times New Roman"/>
                <a:cs typeface="Simplified Arabic"/>
              </a:rPr>
              <a:t>O</a:t>
            </a:r>
            <a:r>
              <a:rPr lang="en-GB" sz="3600" baseline="-25000" dirty="0">
                <a:solidFill>
                  <a:srgbClr val="0070C0"/>
                </a:solidFill>
                <a:latin typeface="Times New Roman"/>
                <a:ea typeface="Times New Roman"/>
                <a:cs typeface="Simplified Arabic"/>
              </a:rPr>
              <a:t>6</a:t>
            </a:r>
            <a:r>
              <a:rPr lang="en-GB" sz="3600" dirty="0">
                <a:solidFill>
                  <a:srgbClr val="0070C0"/>
                </a:solidFill>
                <a:latin typeface="Times New Roman"/>
                <a:ea typeface="Times New Roman"/>
                <a:cs typeface="Simplified Arabic"/>
              </a:rPr>
              <a:t> + 6O</a:t>
            </a:r>
            <a:r>
              <a:rPr lang="en-GB" sz="3600" baseline="-25000" dirty="0">
                <a:solidFill>
                  <a:srgbClr val="0070C0"/>
                </a:solidFill>
                <a:latin typeface="Times New Roman"/>
                <a:ea typeface="Times New Roman"/>
                <a:cs typeface="Simplified Arabic"/>
              </a:rPr>
              <a:t>2</a:t>
            </a:r>
            <a:endParaRPr lang="en-US" sz="3600" dirty="0">
              <a:solidFill>
                <a:srgbClr val="0070C0"/>
              </a:solidFill>
              <a:latin typeface="Times New Roman"/>
              <a:ea typeface="Times New Roman"/>
              <a:cs typeface="Simplified Arabic"/>
            </a:endParaRPr>
          </a:p>
          <a:p>
            <a:pPr algn="just" rtl="1">
              <a:lnSpc>
                <a:spcPct val="150000"/>
              </a:lnSpc>
              <a:spcAft>
                <a:spcPts val="0"/>
              </a:spcAft>
            </a:pPr>
            <a:r>
              <a:rPr lang="ar-SA" sz="3600" dirty="0">
                <a:solidFill>
                  <a:srgbClr val="0070C0"/>
                </a:solidFill>
                <a:latin typeface="Times New Roman"/>
                <a:ea typeface="Times New Roman"/>
                <a:cs typeface="Times New Roman"/>
              </a:rPr>
              <a:t> كما ان هناك تبادل مستمر بين الاوكسجين وكافة المسطحات المائية على الارض وان كل هذا جعل كمية الاوكسجين ثابتة نسبيا في الغلاف الجوي وتقدر بحدود</a:t>
            </a:r>
            <a:r>
              <a:rPr lang="en-GB" sz="3600" dirty="0">
                <a:solidFill>
                  <a:srgbClr val="0070C0"/>
                </a:solidFill>
                <a:latin typeface="Times New Roman"/>
                <a:ea typeface="Times New Roman"/>
                <a:cs typeface="Times New Roman"/>
              </a:rPr>
              <a:t> ( 9.20 % )</a:t>
            </a:r>
            <a:r>
              <a:rPr lang="ar-SA" sz="3600" b="1" dirty="0">
                <a:solidFill>
                  <a:srgbClr val="0070C0"/>
                </a:solidFill>
                <a:latin typeface="Times New Roman"/>
                <a:ea typeface="Times New Roman"/>
                <a:cs typeface="Times New Roman"/>
              </a:rPr>
              <a:t>.</a:t>
            </a:r>
            <a:endParaRPr lang="en-US" sz="3600" dirty="0">
              <a:solidFill>
                <a:srgbClr val="0070C0"/>
              </a:solidFill>
              <a:latin typeface="Times New Roman"/>
              <a:ea typeface="Times New Roman"/>
              <a:cs typeface="Simplified Arabic"/>
            </a:endParaRPr>
          </a:p>
          <a:p>
            <a:pPr algn="just" rtl="1">
              <a:lnSpc>
                <a:spcPct val="125000"/>
              </a:lnSpc>
              <a:spcAft>
                <a:spcPts val="0"/>
              </a:spcAft>
            </a:pPr>
            <a:r>
              <a:rPr lang="ar-IQ" sz="3600" dirty="0">
                <a:solidFill>
                  <a:srgbClr val="0070C0"/>
                </a:solidFill>
                <a:latin typeface="Times New Roman"/>
                <a:ea typeface="Times New Roman"/>
                <a:cs typeface="Simplified Arabic"/>
              </a:rPr>
              <a:t>ملاحظة: من المهم ان نميز بضعة نماذج من التنفس(والتي توازي تقريبا" نماذج التركيب الضوئي):-</a:t>
            </a:r>
            <a:endParaRPr lang="en-US" sz="3600" dirty="0">
              <a:solidFill>
                <a:srgbClr val="0070C0"/>
              </a:solidFill>
              <a:latin typeface="Times New Roman"/>
              <a:ea typeface="Times New Roman"/>
              <a:cs typeface="Simplified Arabic"/>
            </a:endParaRPr>
          </a:p>
          <a:p>
            <a:pPr marL="0" indent="0" algn="just" rtl="1">
              <a:lnSpc>
                <a:spcPct val="125000"/>
              </a:lnSpc>
              <a:spcAft>
                <a:spcPts val="0"/>
              </a:spcAft>
              <a:buNone/>
            </a:pPr>
            <a:r>
              <a:rPr lang="ar-IQ" sz="3600" dirty="0">
                <a:solidFill>
                  <a:srgbClr val="0070C0"/>
                </a:solidFill>
                <a:latin typeface="Times New Roman"/>
                <a:ea typeface="Times New Roman"/>
                <a:cs typeface="Simplified Arabic"/>
              </a:rPr>
              <a:t>1- تنفس هوائي(</a:t>
            </a:r>
            <a:r>
              <a:rPr lang="en-US" sz="3600" dirty="0">
                <a:solidFill>
                  <a:srgbClr val="0070C0"/>
                </a:solidFill>
                <a:latin typeface="Simplified Arabic"/>
                <a:ea typeface="Times New Roman"/>
                <a:cs typeface="Simplified Arabic"/>
              </a:rPr>
              <a:t>Aerobic Respiration</a:t>
            </a:r>
            <a:r>
              <a:rPr lang="ar-IQ" sz="3600" dirty="0">
                <a:solidFill>
                  <a:srgbClr val="0070C0"/>
                </a:solidFill>
                <a:latin typeface="Times New Roman"/>
                <a:ea typeface="Times New Roman"/>
                <a:cs typeface="Simplified Arabic"/>
              </a:rPr>
              <a:t>) : يكون الاوكسجين الغازي الجزيئي متسلما" </a:t>
            </a:r>
            <a:r>
              <a:rPr lang="ar-IQ" sz="3600" dirty="0" err="1">
                <a:solidFill>
                  <a:srgbClr val="0070C0"/>
                </a:solidFill>
                <a:latin typeface="Times New Roman"/>
                <a:ea typeface="Times New Roman"/>
                <a:cs typeface="Simplified Arabic"/>
              </a:rPr>
              <a:t>للهايدروجين</a:t>
            </a:r>
            <a:r>
              <a:rPr lang="ar-IQ" sz="3600" dirty="0">
                <a:solidFill>
                  <a:srgbClr val="0070C0"/>
                </a:solidFill>
                <a:latin typeface="Times New Roman"/>
                <a:ea typeface="Times New Roman"/>
                <a:cs typeface="Simplified Arabic"/>
              </a:rPr>
              <a:t>(مؤكسد)، ويكون معكوس التركيب الضوئي الاعتيادي).</a:t>
            </a:r>
            <a:endParaRPr lang="en-US" sz="3600" dirty="0">
              <a:solidFill>
                <a:srgbClr val="0070C0"/>
              </a:solidFill>
              <a:latin typeface="Times New Roman"/>
              <a:ea typeface="Times New Roman"/>
              <a:cs typeface="Simplified Arabic"/>
            </a:endParaRPr>
          </a:p>
          <a:p>
            <a:pPr marL="0" indent="0" algn="r">
              <a:buNone/>
            </a:pPr>
            <a:endParaRPr lang="ar-IQ"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3042" y="4561865"/>
            <a:ext cx="733425" cy="12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513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51692" y="301624"/>
            <a:ext cx="11418277" cy="5899883"/>
          </a:xfrm>
        </p:spPr>
        <p:txBody>
          <a:bodyPr>
            <a:normAutofit fontScale="77500" lnSpcReduction="20000"/>
          </a:bodyPr>
          <a:lstStyle/>
          <a:p>
            <a:pPr algn="just" rtl="1">
              <a:lnSpc>
                <a:spcPct val="125000"/>
              </a:lnSpc>
              <a:spcAft>
                <a:spcPts val="0"/>
              </a:spcAft>
            </a:pPr>
            <a:r>
              <a:rPr lang="ar-IQ" dirty="0">
                <a:latin typeface="Times New Roman"/>
                <a:ea typeface="Times New Roman"/>
                <a:cs typeface="Simplified Arabic"/>
              </a:rPr>
              <a:t>2- تنفس لاهوائي(</a:t>
            </a:r>
            <a:r>
              <a:rPr lang="en-US" dirty="0">
                <a:latin typeface="Simplified Arabic"/>
                <a:ea typeface="Times New Roman"/>
                <a:cs typeface="Simplified Arabic"/>
              </a:rPr>
              <a:t>Anaerobic Respiration</a:t>
            </a:r>
            <a:r>
              <a:rPr lang="ar-IQ" dirty="0">
                <a:latin typeface="Times New Roman"/>
                <a:ea typeface="Times New Roman"/>
                <a:cs typeface="Simplified Arabic"/>
              </a:rPr>
              <a:t>) :الاوكسجين الغازي غير مشمول- مركب عضوي عدا الاوكسجين يكون متسلما" </a:t>
            </a:r>
            <a:r>
              <a:rPr lang="ar-IQ" dirty="0" err="1">
                <a:latin typeface="Times New Roman"/>
                <a:ea typeface="Times New Roman"/>
                <a:cs typeface="Simplified Arabic"/>
              </a:rPr>
              <a:t>للالكترون</a:t>
            </a:r>
            <a:r>
              <a:rPr lang="ar-IQ" dirty="0">
                <a:latin typeface="Times New Roman"/>
                <a:ea typeface="Times New Roman"/>
                <a:cs typeface="Simplified Arabic"/>
              </a:rPr>
              <a:t> (مؤكسدا").</a:t>
            </a:r>
            <a:endParaRPr lang="en-US" dirty="0">
              <a:latin typeface="Times New Roman"/>
              <a:ea typeface="Times New Roman"/>
              <a:cs typeface="Simplified Arabic"/>
            </a:endParaRPr>
          </a:p>
          <a:p>
            <a:pPr marL="0" indent="0" algn="just" rtl="1">
              <a:lnSpc>
                <a:spcPct val="125000"/>
              </a:lnSpc>
              <a:buNone/>
            </a:pPr>
            <a:r>
              <a:rPr lang="ar-IQ" dirty="0" smtClean="0">
                <a:latin typeface="Times New Roman"/>
                <a:ea typeface="Times New Roman"/>
                <a:cs typeface="Simplified Arabic"/>
              </a:rPr>
              <a:t>3- </a:t>
            </a:r>
            <a:r>
              <a:rPr lang="ar-IQ" dirty="0">
                <a:latin typeface="Times New Roman"/>
                <a:ea typeface="Times New Roman"/>
                <a:cs typeface="Simplified Arabic"/>
              </a:rPr>
              <a:t>تخمر (</a:t>
            </a:r>
            <a:r>
              <a:rPr lang="en-US" dirty="0">
                <a:latin typeface="Simplified Arabic"/>
                <a:ea typeface="Times New Roman"/>
                <a:cs typeface="Simplified Arabic"/>
              </a:rPr>
              <a:t>Fermentation</a:t>
            </a:r>
            <a:r>
              <a:rPr lang="ar-IQ" dirty="0">
                <a:latin typeface="Times New Roman"/>
                <a:ea typeface="Times New Roman"/>
                <a:cs typeface="Simplified Arabic"/>
              </a:rPr>
              <a:t>): ايضا" يكون لاهوائية غير ان مركبا" عضويا" يكون متسلما" </a:t>
            </a:r>
            <a:r>
              <a:rPr lang="ar-IQ" dirty="0" err="1">
                <a:latin typeface="Times New Roman"/>
                <a:ea typeface="Times New Roman"/>
                <a:cs typeface="Simplified Arabic"/>
              </a:rPr>
              <a:t>للالكترون</a:t>
            </a:r>
            <a:r>
              <a:rPr lang="ar-IQ" dirty="0">
                <a:latin typeface="Times New Roman"/>
                <a:ea typeface="Times New Roman"/>
                <a:cs typeface="Simplified Arabic"/>
              </a:rPr>
              <a:t> (مؤكسدا").</a:t>
            </a:r>
            <a:endParaRPr lang="en-US" dirty="0">
              <a:latin typeface="Times New Roman"/>
              <a:ea typeface="Times New Roman"/>
              <a:cs typeface="Simplified Arabic"/>
            </a:endParaRPr>
          </a:p>
          <a:p>
            <a:pPr marL="0" indent="0" algn="just" rtl="1">
              <a:lnSpc>
                <a:spcPct val="150000"/>
              </a:lnSpc>
              <a:spcAft>
                <a:spcPts val="0"/>
              </a:spcAft>
              <a:buNone/>
            </a:pPr>
            <a:r>
              <a:rPr lang="ar-SA" sz="3600" b="1" dirty="0">
                <a:solidFill>
                  <a:srgbClr val="0070C0"/>
                </a:solidFill>
                <a:latin typeface="Times New Roman"/>
                <a:ea typeface="Times New Roman"/>
                <a:cs typeface="Times New Roman"/>
              </a:rPr>
              <a:t>4- دورة الكبريــــــــــــــــــــت</a:t>
            </a:r>
            <a:r>
              <a:rPr lang="en-GB" sz="3600" b="1" dirty="0">
                <a:solidFill>
                  <a:srgbClr val="0070C0"/>
                </a:solidFill>
                <a:latin typeface="Times New Roman"/>
                <a:ea typeface="Times New Roman"/>
                <a:cs typeface="Times New Roman"/>
              </a:rPr>
              <a:t> ( </a:t>
            </a:r>
            <a:r>
              <a:rPr lang="en-GB" sz="3600" b="1" dirty="0" err="1">
                <a:solidFill>
                  <a:srgbClr val="0070C0"/>
                </a:solidFill>
                <a:latin typeface="Times New Roman"/>
                <a:ea typeface="Times New Roman"/>
                <a:cs typeface="Times New Roman"/>
              </a:rPr>
              <a:t>sulfur</a:t>
            </a:r>
            <a:r>
              <a:rPr lang="en-GB" sz="3600" b="1" dirty="0">
                <a:solidFill>
                  <a:srgbClr val="0070C0"/>
                </a:solidFill>
                <a:latin typeface="Times New Roman"/>
                <a:ea typeface="Times New Roman"/>
                <a:cs typeface="Times New Roman"/>
              </a:rPr>
              <a:t> cycle  )</a:t>
            </a:r>
            <a:endParaRPr lang="en-US" sz="3600" dirty="0">
              <a:solidFill>
                <a:srgbClr val="0070C0"/>
              </a:solidFill>
              <a:latin typeface="Times New Roman"/>
              <a:ea typeface="Times New Roman"/>
              <a:cs typeface="Simplified Arabic"/>
            </a:endParaRPr>
          </a:p>
          <a:p>
            <a:pPr algn="just" rtl="1">
              <a:lnSpc>
                <a:spcPct val="150000"/>
              </a:lnSpc>
              <a:spcAft>
                <a:spcPts val="0"/>
              </a:spcAft>
            </a:pPr>
            <a:r>
              <a:rPr lang="ar-SA" dirty="0">
                <a:solidFill>
                  <a:srgbClr val="002060"/>
                </a:solidFill>
                <a:latin typeface="Times New Roman"/>
                <a:ea typeface="Times New Roman"/>
                <a:cs typeface="Times New Roman"/>
              </a:rPr>
              <a:t>تحتاج الكائنات الحية الكبريت ومركباته </a:t>
            </a:r>
            <a:r>
              <a:rPr lang="ar-SA" dirty="0" err="1">
                <a:solidFill>
                  <a:srgbClr val="002060"/>
                </a:solidFill>
                <a:latin typeface="Times New Roman"/>
                <a:ea typeface="Times New Roman"/>
                <a:cs typeface="Times New Roman"/>
              </a:rPr>
              <a:t>لأنتاج</a:t>
            </a:r>
            <a:r>
              <a:rPr lang="ar-SA" dirty="0">
                <a:solidFill>
                  <a:srgbClr val="002060"/>
                </a:solidFill>
                <a:latin typeface="Times New Roman"/>
                <a:ea typeface="Times New Roman"/>
                <a:cs typeface="Times New Roman"/>
              </a:rPr>
              <a:t> بعض الاحماض الامينية والبروتينات وتتمثل دورة الكبريت في الطبيعة على تداور الكبريت بين مكونات البيئة حيث يتواجد في الطبيعة على هيئة عنصر الكبريت واكاسيد مثل </a:t>
            </a:r>
            <a:r>
              <a:rPr lang="ar-SA" dirty="0" err="1">
                <a:solidFill>
                  <a:srgbClr val="002060"/>
                </a:solidFill>
                <a:latin typeface="Times New Roman"/>
                <a:ea typeface="Times New Roman"/>
                <a:cs typeface="Times New Roman"/>
              </a:rPr>
              <a:t>الكبريتات</a:t>
            </a:r>
            <a:r>
              <a:rPr lang="ar-SA" dirty="0">
                <a:solidFill>
                  <a:srgbClr val="002060"/>
                </a:solidFill>
                <a:latin typeface="Times New Roman"/>
                <a:ea typeface="Times New Roman"/>
                <a:cs typeface="Times New Roman"/>
              </a:rPr>
              <a:t> </a:t>
            </a:r>
            <a:r>
              <a:rPr lang="en-GB" dirty="0">
                <a:solidFill>
                  <a:srgbClr val="002060"/>
                </a:solidFill>
                <a:latin typeface="Times New Roman"/>
                <a:ea typeface="Times New Roman"/>
                <a:cs typeface="Times New Roman"/>
              </a:rPr>
              <a:t>(SO</a:t>
            </a:r>
            <a:r>
              <a:rPr lang="en-GB" baseline="-25000" dirty="0">
                <a:solidFill>
                  <a:srgbClr val="002060"/>
                </a:solidFill>
                <a:latin typeface="Times New Roman"/>
                <a:ea typeface="Times New Roman"/>
                <a:cs typeface="Times New Roman"/>
              </a:rPr>
              <a:t>4</a:t>
            </a:r>
            <a:r>
              <a:rPr lang="en-GB" baseline="30000" dirty="0">
                <a:solidFill>
                  <a:srgbClr val="002060"/>
                </a:solidFill>
                <a:latin typeface="Times New Roman"/>
                <a:ea typeface="Times New Roman"/>
                <a:cs typeface="Times New Roman"/>
              </a:rPr>
              <a:t>-2</a:t>
            </a:r>
            <a:r>
              <a:rPr lang="en-GB" dirty="0">
                <a:solidFill>
                  <a:srgbClr val="002060"/>
                </a:solidFill>
                <a:latin typeface="Times New Roman"/>
                <a:ea typeface="Times New Roman"/>
                <a:cs typeface="Times New Roman"/>
              </a:rPr>
              <a:t> ) </a:t>
            </a:r>
            <a:r>
              <a:rPr lang="ar-SA" dirty="0">
                <a:solidFill>
                  <a:srgbClr val="002060"/>
                </a:solidFill>
                <a:latin typeface="Times New Roman"/>
                <a:ea typeface="Times New Roman"/>
                <a:cs typeface="Times New Roman"/>
              </a:rPr>
              <a:t>القابل للذوبان في الماء </a:t>
            </a:r>
            <a:r>
              <a:rPr lang="ar-SA" dirty="0" err="1">
                <a:solidFill>
                  <a:srgbClr val="002060"/>
                </a:solidFill>
                <a:latin typeface="Times New Roman"/>
                <a:ea typeface="Times New Roman"/>
                <a:cs typeface="Times New Roman"/>
              </a:rPr>
              <a:t>وياخذ</a:t>
            </a:r>
            <a:r>
              <a:rPr lang="ar-SA" dirty="0">
                <a:solidFill>
                  <a:srgbClr val="002060"/>
                </a:solidFill>
                <a:latin typeface="Times New Roman"/>
                <a:ea typeface="Times New Roman"/>
                <a:cs typeface="Times New Roman"/>
              </a:rPr>
              <a:t> النبات </a:t>
            </a:r>
            <a:r>
              <a:rPr lang="ar-SA" dirty="0" err="1">
                <a:solidFill>
                  <a:srgbClr val="002060"/>
                </a:solidFill>
                <a:latin typeface="Times New Roman"/>
                <a:ea typeface="Times New Roman"/>
                <a:cs typeface="Times New Roman"/>
              </a:rPr>
              <a:t>الكبريتات</a:t>
            </a:r>
            <a:r>
              <a:rPr lang="ar-SA" dirty="0">
                <a:solidFill>
                  <a:srgbClr val="002060"/>
                </a:solidFill>
                <a:latin typeface="Times New Roman"/>
                <a:ea typeface="Times New Roman"/>
                <a:cs typeface="Times New Roman"/>
              </a:rPr>
              <a:t> ويحولها الى بروتين خلوي ومنها ينتقل الى الحيوان وعند تفسيخ الكائنات الحية بفعل بكتريا كبريتية يتحرر الكبريت ومركباته الى البيئة ثانية كما يمكن ان يختزل الكبريت في ظروف غير هوائية الى كبريتيد الهيدروجين  </a:t>
            </a:r>
            <a:r>
              <a:rPr lang="en-GB" dirty="0">
                <a:solidFill>
                  <a:srgbClr val="002060"/>
                </a:solidFill>
                <a:latin typeface="Times New Roman"/>
                <a:ea typeface="Times New Roman"/>
                <a:cs typeface="Times New Roman"/>
              </a:rPr>
              <a:t>(H</a:t>
            </a:r>
            <a:r>
              <a:rPr lang="en-GB" baseline="-25000" dirty="0">
                <a:solidFill>
                  <a:srgbClr val="002060"/>
                </a:solidFill>
                <a:latin typeface="Times New Roman"/>
                <a:ea typeface="Times New Roman"/>
                <a:cs typeface="Times New Roman"/>
              </a:rPr>
              <a:t>2</a:t>
            </a:r>
            <a:r>
              <a:rPr lang="en-GB" dirty="0">
                <a:solidFill>
                  <a:srgbClr val="002060"/>
                </a:solidFill>
                <a:latin typeface="Times New Roman"/>
                <a:ea typeface="Times New Roman"/>
                <a:cs typeface="Times New Roman"/>
              </a:rPr>
              <a:t>S) </a:t>
            </a:r>
            <a:r>
              <a:rPr lang="ar-SA" dirty="0" smtClean="0">
                <a:solidFill>
                  <a:srgbClr val="002060"/>
                </a:solidFill>
                <a:latin typeface="Times New Roman"/>
                <a:ea typeface="Times New Roman"/>
                <a:cs typeface="Times New Roman"/>
              </a:rPr>
              <a:t>بواسطة </a:t>
            </a:r>
            <a:r>
              <a:rPr lang="ar-SA" dirty="0">
                <a:solidFill>
                  <a:srgbClr val="002060"/>
                </a:solidFill>
                <a:latin typeface="Times New Roman"/>
                <a:ea typeface="Times New Roman"/>
                <a:cs typeface="Times New Roman"/>
              </a:rPr>
              <a:t>التحلل البكتيري .اما في المياه التي تحتوي على الاوكسجين المذاب فان البكتريا تقوم بتحويل </a:t>
            </a:r>
            <a:r>
              <a:rPr lang="ar-SA" dirty="0" err="1">
                <a:solidFill>
                  <a:srgbClr val="002060"/>
                </a:solidFill>
                <a:latin typeface="Times New Roman"/>
                <a:ea typeface="Times New Roman"/>
                <a:cs typeface="Times New Roman"/>
              </a:rPr>
              <a:t>الكبريتيدات</a:t>
            </a:r>
            <a:r>
              <a:rPr lang="ar-SA" dirty="0">
                <a:solidFill>
                  <a:srgbClr val="002060"/>
                </a:solidFill>
                <a:latin typeface="Times New Roman"/>
                <a:ea typeface="Times New Roman"/>
                <a:cs typeface="Times New Roman"/>
              </a:rPr>
              <a:t> الى </a:t>
            </a:r>
            <a:r>
              <a:rPr lang="ar-SA" dirty="0" err="1">
                <a:solidFill>
                  <a:srgbClr val="002060"/>
                </a:solidFill>
                <a:latin typeface="Times New Roman"/>
                <a:ea typeface="Times New Roman"/>
                <a:cs typeface="Times New Roman"/>
              </a:rPr>
              <a:t>الكبريتات</a:t>
            </a:r>
            <a:r>
              <a:rPr lang="ar-SA" dirty="0">
                <a:solidFill>
                  <a:srgbClr val="002060"/>
                </a:solidFill>
                <a:latin typeface="Times New Roman"/>
                <a:ea typeface="Times New Roman"/>
                <a:cs typeface="Times New Roman"/>
              </a:rPr>
              <a:t> والتي تستغل </a:t>
            </a:r>
            <a:r>
              <a:rPr lang="ar-SA" dirty="0" err="1">
                <a:solidFill>
                  <a:srgbClr val="002060"/>
                </a:solidFill>
                <a:latin typeface="Times New Roman"/>
                <a:ea typeface="Times New Roman"/>
                <a:cs typeface="Times New Roman"/>
              </a:rPr>
              <a:t>لأنتاج</a:t>
            </a:r>
            <a:r>
              <a:rPr lang="ar-SA" dirty="0">
                <a:solidFill>
                  <a:srgbClr val="002060"/>
                </a:solidFill>
                <a:latin typeface="Times New Roman"/>
                <a:ea typeface="Times New Roman"/>
                <a:cs typeface="Times New Roman"/>
              </a:rPr>
              <a:t> البروتينات والمادة الوراثية كما يستطيع الكبريت العضوي التحرر الى الغلاف الجوي على هيئة</a:t>
            </a:r>
            <a:r>
              <a:rPr lang="en-GB" dirty="0">
                <a:solidFill>
                  <a:srgbClr val="002060"/>
                </a:solidFill>
                <a:latin typeface="Times New Roman"/>
                <a:ea typeface="Times New Roman"/>
                <a:cs typeface="Times New Roman"/>
              </a:rPr>
              <a:t> (SO</a:t>
            </a:r>
            <a:r>
              <a:rPr lang="en-GB" baseline="-25000" dirty="0">
                <a:solidFill>
                  <a:srgbClr val="002060"/>
                </a:solidFill>
                <a:latin typeface="Times New Roman"/>
                <a:ea typeface="Times New Roman"/>
                <a:cs typeface="Times New Roman"/>
              </a:rPr>
              <a:t>2</a:t>
            </a:r>
            <a:r>
              <a:rPr lang="en-GB" dirty="0">
                <a:solidFill>
                  <a:srgbClr val="002060"/>
                </a:solidFill>
                <a:latin typeface="Times New Roman"/>
                <a:ea typeface="Times New Roman"/>
                <a:cs typeface="Times New Roman"/>
              </a:rPr>
              <a:t>) </a:t>
            </a:r>
            <a:r>
              <a:rPr lang="ar-SA" dirty="0">
                <a:solidFill>
                  <a:srgbClr val="002060"/>
                </a:solidFill>
                <a:latin typeface="Times New Roman"/>
                <a:ea typeface="Times New Roman"/>
                <a:cs typeface="Times New Roman"/>
              </a:rPr>
              <a:t>اي اوكسيد الكبريت نتيجة عملية الاحتراق الغير تام للوقود الحجري والذي يعد من اهم الملوثات وكما في الشكل ادناه</a:t>
            </a:r>
            <a:r>
              <a:rPr lang="en-GB" dirty="0">
                <a:solidFill>
                  <a:srgbClr val="002060"/>
                </a:solidFill>
                <a:latin typeface="Times New Roman"/>
                <a:ea typeface="Times New Roman"/>
                <a:cs typeface="Times New Roman"/>
              </a:rPr>
              <a:t> </a:t>
            </a:r>
            <a:endParaRPr lang="en-US" dirty="0">
              <a:solidFill>
                <a:srgbClr val="002060"/>
              </a:solidFill>
              <a:latin typeface="Times New Roman"/>
              <a:ea typeface="Times New Roman"/>
              <a:cs typeface="Simplified Arabic"/>
            </a:endParaRPr>
          </a:p>
          <a:p>
            <a:pPr marL="0" indent="0" algn="r" rtl="1">
              <a:buNone/>
            </a:pPr>
            <a:endParaRPr lang="ar-IQ" dirty="0"/>
          </a:p>
        </p:txBody>
      </p:sp>
    </p:spTree>
    <p:extLst>
      <p:ext uri="{BB962C8B-B14F-4D97-AF65-F5344CB8AC3E}">
        <p14:creationId xmlns:p14="http://schemas.microsoft.com/office/powerpoint/2010/main" val="796243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23292" y="527538"/>
            <a:ext cx="8991600" cy="5122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023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14754" y="1075347"/>
            <a:ext cx="10515600" cy="5782653"/>
          </a:xfrm>
        </p:spPr>
        <p:txBody>
          <a:bodyPr>
            <a:normAutofit fontScale="25000" lnSpcReduction="20000"/>
          </a:bodyPr>
          <a:lstStyle/>
          <a:p>
            <a:pPr marL="0" indent="0" algn="just" rtl="1">
              <a:lnSpc>
                <a:spcPct val="150000"/>
              </a:lnSpc>
              <a:buNone/>
            </a:pPr>
            <a:r>
              <a:rPr lang="ar-IQ" sz="11200" b="1" dirty="0">
                <a:latin typeface="Times New Roman"/>
                <a:ea typeface="Times New Roman"/>
                <a:cs typeface="Simplified Arabic"/>
              </a:rPr>
              <a:t>(</a:t>
            </a:r>
            <a:r>
              <a:rPr lang="ar-IQ" sz="11200" b="1" dirty="0">
                <a:solidFill>
                  <a:srgbClr val="002060"/>
                </a:solidFill>
                <a:latin typeface="Times New Roman"/>
                <a:ea typeface="Times New Roman"/>
                <a:cs typeface="Simplified Arabic"/>
              </a:rPr>
              <a:t>8-1)الطاقة</a:t>
            </a:r>
            <a:r>
              <a:rPr lang="ar-SA" sz="11200" b="1" dirty="0">
                <a:solidFill>
                  <a:srgbClr val="002060"/>
                </a:solidFill>
                <a:latin typeface="Times New Roman"/>
                <a:ea typeface="Times New Roman"/>
                <a:cs typeface="Simplified Arabic"/>
              </a:rPr>
              <a:t> الشمــــــــــــسية </a:t>
            </a:r>
            <a:r>
              <a:rPr lang="ar-SA" sz="11200" b="1" dirty="0">
                <a:solidFill>
                  <a:srgbClr val="002060"/>
                </a:solidFill>
                <a:latin typeface="Times New Roman"/>
                <a:ea typeface="Times New Roman"/>
                <a:cs typeface="Times New Roman"/>
              </a:rPr>
              <a:t>(</a:t>
            </a:r>
            <a:r>
              <a:rPr lang="en-GB" sz="11200" b="1" dirty="0">
                <a:solidFill>
                  <a:srgbClr val="002060"/>
                </a:solidFill>
                <a:latin typeface="Times New Roman"/>
                <a:ea typeface="Times New Roman"/>
                <a:cs typeface="Times New Roman"/>
              </a:rPr>
              <a:t>( Solar Energy</a:t>
            </a:r>
            <a:endParaRPr lang="en-US" sz="11200" dirty="0">
              <a:solidFill>
                <a:srgbClr val="002060"/>
              </a:solidFill>
              <a:latin typeface="Times New Roman"/>
              <a:ea typeface="Times New Roman"/>
              <a:cs typeface="Simplified Arabic"/>
            </a:endParaRPr>
          </a:p>
          <a:p>
            <a:pPr algn="just" rtl="1">
              <a:lnSpc>
                <a:spcPct val="150000"/>
              </a:lnSpc>
              <a:spcAft>
                <a:spcPts val="0"/>
              </a:spcAft>
            </a:pPr>
            <a:r>
              <a:rPr lang="ar-SA" sz="8000" dirty="0">
                <a:solidFill>
                  <a:srgbClr val="002060"/>
                </a:solidFill>
                <a:latin typeface="Times New Roman"/>
                <a:ea typeface="Times New Roman"/>
                <a:cs typeface="Times New Roman"/>
              </a:rPr>
              <a:t>الشمس جهاز ضخم </a:t>
            </a:r>
            <a:r>
              <a:rPr lang="ar-SA" sz="8000" dirty="0" err="1">
                <a:solidFill>
                  <a:srgbClr val="002060"/>
                </a:solidFill>
                <a:latin typeface="Times New Roman"/>
                <a:ea typeface="Times New Roman"/>
                <a:cs typeface="Times New Roman"/>
              </a:rPr>
              <a:t>لانتاج</a:t>
            </a:r>
            <a:r>
              <a:rPr lang="ar-SA" sz="8000" dirty="0">
                <a:solidFill>
                  <a:srgbClr val="002060"/>
                </a:solidFill>
                <a:latin typeface="Times New Roman"/>
                <a:ea typeface="Times New Roman"/>
                <a:cs typeface="Times New Roman"/>
              </a:rPr>
              <a:t> الطاقة ويعتبر مفاعل نووي ضخم حيث يندمج كل اربعة </a:t>
            </a:r>
            <a:r>
              <a:rPr lang="ar-SA" sz="8000" dirty="0" err="1">
                <a:solidFill>
                  <a:srgbClr val="002060"/>
                </a:solidFill>
                <a:latin typeface="Times New Roman"/>
                <a:ea typeface="Times New Roman"/>
                <a:cs typeface="Times New Roman"/>
              </a:rPr>
              <a:t>انوية</a:t>
            </a:r>
            <a:r>
              <a:rPr lang="ar-SA" sz="8000" dirty="0">
                <a:solidFill>
                  <a:srgbClr val="002060"/>
                </a:solidFill>
                <a:latin typeface="Times New Roman"/>
                <a:ea typeface="Times New Roman"/>
                <a:cs typeface="Times New Roman"/>
              </a:rPr>
              <a:t> من ذرتان هيدروجين لتعطي نواة واحدة من الهيليوم وبما انه كتلة </a:t>
            </a:r>
            <a:r>
              <a:rPr lang="ar-SA" sz="8000" dirty="0" err="1">
                <a:solidFill>
                  <a:srgbClr val="002060"/>
                </a:solidFill>
                <a:latin typeface="Times New Roman"/>
                <a:ea typeface="Times New Roman"/>
                <a:cs typeface="Times New Roman"/>
              </a:rPr>
              <a:t>انوية</a:t>
            </a:r>
            <a:r>
              <a:rPr lang="ar-SA" sz="8000" dirty="0">
                <a:solidFill>
                  <a:srgbClr val="002060"/>
                </a:solidFill>
                <a:latin typeface="Times New Roman"/>
                <a:ea typeface="Times New Roman"/>
                <a:cs typeface="Times New Roman"/>
              </a:rPr>
              <a:t> الهيدروجين الاربعة مجتمعة اكبر من كتلة نواة الهيليوم فان الفرق بين الكتلتين في التفاعل سوف تتحول الى طاقة و وفقا لما اثبته العالم اينشتاين بان المادة تتحول الى طاقة وفقا للمعادلة</a:t>
            </a:r>
            <a:r>
              <a:rPr lang="en-GB" sz="8000" dirty="0">
                <a:solidFill>
                  <a:srgbClr val="002060"/>
                </a:solidFill>
                <a:latin typeface="Times New Roman"/>
                <a:ea typeface="Times New Roman"/>
                <a:cs typeface="Times New Roman"/>
              </a:rPr>
              <a:t>   E=mc</a:t>
            </a:r>
            <a:r>
              <a:rPr lang="en-GB" sz="8000" baseline="30000" dirty="0">
                <a:solidFill>
                  <a:srgbClr val="002060"/>
                </a:solidFill>
                <a:latin typeface="Times New Roman"/>
                <a:ea typeface="Times New Roman"/>
                <a:cs typeface="Times New Roman"/>
              </a:rPr>
              <a:t>2</a:t>
            </a:r>
            <a:r>
              <a:rPr lang="en-GB" sz="8000" dirty="0">
                <a:solidFill>
                  <a:srgbClr val="002060"/>
                </a:solidFill>
                <a:latin typeface="Times New Roman"/>
                <a:ea typeface="Times New Roman"/>
                <a:cs typeface="Times New Roman"/>
              </a:rPr>
              <a:t>  </a:t>
            </a:r>
            <a:r>
              <a:rPr lang="ar-SA" sz="8000" dirty="0">
                <a:solidFill>
                  <a:srgbClr val="002060"/>
                </a:solidFill>
                <a:latin typeface="Times New Roman"/>
                <a:ea typeface="Times New Roman"/>
                <a:cs typeface="Times New Roman"/>
              </a:rPr>
              <a:t>، حيث ان</a:t>
            </a:r>
            <a:r>
              <a:rPr lang="en-GB" sz="8000" dirty="0">
                <a:solidFill>
                  <a:srgbClr val="002060"/>
                </a:solidFill>
                <a:latin typeface="Times New Roman"/>
                <a:ea typeface="Times New Roman"/>
                <a:cs typeface="Times New Roman"/>
              </a:rPr>
              <a:t> c    </a:t>
            </a:r>
            <a:r>
              <a:rPr lang="ar-SA" sz="8000" dirty="0">
                <a:solidFill>
                  <a:srgbClr val="002060"/>
                </a:solidFill>
                <a:latin typeface="Times New Roman"/>
                <a:ea typeface="Times New Roman"/>
                <a:cs typeface="Times New Roman"/>
              </a:rPr>
              <a:t>هي سرعة الضوء </a:t>
            </a:r>
            <a:r>
              <a:rPr lang="ar-IQ" sz="8000" dirty="0" smtClean="0">
                <a:solidFill>
                  <a:srgbClr val="002060"/>
                </a:solidFill>
                <a:latin typeface="Times New Roman"/>
                <a:ea typeface="Times New Roman"/>
                <a:cs typeface="Times New Roman"/>
              </a:rPr>
              <a:t>.</a:t>
            </a:r>
            <a:endParaRPr lang="en-US" sz="8000" dirty="0">
              <a:solidFill>
                <a:srgbClr val="002060"/>
              </a:solidFill>
              <a:latin typeface="Times New Roman"/>
              <a:ea typeface="Times New Roman"/>
              <a:cs typeface="Simplified Arabic"/>
            </a:endParaRPr>
          </a:p>
          <a:p>
            <a:pPr algn="just" rtl="1">
              <a:lnSpc>
                <a:spcPct val="150000"/>
              </a:lnSpc>
              <a:spcAft>
                <a:spcPts val="0"/>
              </a:spcAft>
            </a:pPr>
            <a:r>
              <a:rPr lang="ar-SA" sz="8000" dirty="0">
                <a:solidFill>
                  <a:srgbClr val="002060"/>
                </a:solidFill>
                <a:latin typeface="Times New Roman"/>
                <a:ea typeface="Times New Roman"/>
                <a:cs typeface="Times New Roman"/>
              </a:rPr>
              <a:t>ولقد وجد ان الطاقة الناتجة في التفاعلات الاندماجية النووية الشمسية هائلة حيث تبلغ حرارة سطح الشمس حوالي</a:t>
            </a:r>
            <a:r>
              <a:rPr lang="en-GB" sz="8000" dirty="0">
                <a:solidFill>
                  <a:srgbClr val="002060"/>
                </a:solidFill>
                <a:latin typeface="Times New Roman"/>
                <a:ea typeface="Times New Roman"/>
                <a:cs typeface="Times New Roman"/>
              </a:rPr>
              <a:t> (5600 C  ) </a:t>
            </a:r>
            <a:r>
              <a:rPr lang="ar-SA" sz="8000" dirty="0">
                <a:solidFill>
                  <a:srgbClr val="002060"/>
                </a:solidFill>
                <a:latin typeface="Times New Roman"/>
                <a:ea typeface="Times New Roman"/>
                <a:cs typeface="Times New Roman"/>
              </a:rPr>
              <a:t>وتزداد هذه الدرجة في اعماق الشمس وتعتبر هذه الدرجات الحرارية العالية هي المسؤولة عن تأين ذرات الهيدروجين تنتقل الطاقة الشمسية مخترقة الغلاف الجوي للأرض على شكل اشعاعات كهرومغناطيسية تتميز بأطوال موجية</a:t>
            </a:r>
            <a:r>
              <a:rPr lang="en-GB" sz="8000" dirty="0">
                <a:solidFill>
                  <a:srgbClr val="002060"/>
                </a:solidFill>
                <a:latin typeface="Times New Roman"/>
                <a:ea typeface="Times New Roman"/>
                <a:cs typeface="Times New Roman"/>
              </a:rPr>
              <a:t> ( </a:t>
            </a:r>
            <a:r>
              <a:rPr lang="ar-SA" sz="8000" dirty="0">
                <a:solidFill>
                  <a:srgbClr val="002060"/>
                </a:solidFill>
                <a:latin typeface="Times New Roman"/>
                <a:ea typeface="Times New Roman"/>
                <a:cs typeface="Times New Roman"/>
              </a:rPr>
              <a:t>يعبر عنها بوحدة الميكرون</a:t>
            </a:r>
            <a:r>
              <a:rPr lang="en-GB" sz="8000" dirty="0">
                <a:solidFill>
                  <a:srgbClr val="002060"/>
                </a:solidFill>
                <a:latin typeface="Times New Roman"/>
                <a:ea typeface="Times New Roman"/>
                <a:cs typeface="Times New Roman"/>
              </a:rPr>
              <a:t> ) </a:t>
            </a:r>
            <a:r>
              <a:rPr lang="ar-SA" sz="8000" dirty="0">
                <a:solidFill>
                  <a:srgbClr val="002060"/>
                </a:solidFill>
                <a:latin typeface="Times New Roman"/>
                <a:ea typeface="Times New Roman"/>
                <a:cs typeface="Times New Roman"/>
              </a:rPr>
              <a:t>تتألف الاشعة الشمسية من موجات قصيره بنسبة</a:t>
            </a:r>
            <a:r>
              <a:rPr lang="en-GB" sz="8000" dirty="0">
                <a:solidFill>
                  <a:srgbClr val="002060"/>
                </a:solidFill>
                <a:latin typeface="Times New Roman"/>
                <a:ea typeface="Times New Roman"/>
                <a:cs typeface="Times New Roman"/>
              </a:rPr>
              <a:t> ( 99 % ) </a:t>
            </a:r>
            <a:r>
              <a:rPr lang="ar-SA" sz="8000" dirty="0">
                <a:solidFill>
                  <a:srgbClr val="002060"/>
                </a:solidFill>
                <a:latin typeface="Times New Roman"/>
                <a:ea typeface="Times New Roman"/>
                <a:cs typeface="Times New Roman"/>
              </a:rPr>
              <a:t>من الاشعاع الكلي وهي اشعاعات مؤينة تضر بالكائنات الحية تتمثل في الاشعة فوق البنفسجية والاشعة السينية واشعه </a:t>
            </a:r>
            <a:r>
              <a:rPr lang="ar-SA" sz="8000" dirty="0" err="1">
                <a:solidFill>
                  <a:srgbClr val="002060"/>
                </a:solidFill>
                <a:latin typeface="Times New Roman"/>
                <a:ea typeface="Times New Roman"/>
                <a:cs typeface="Times New Roman"/>
              </a:rPr>
              <a:t>كاما</a:t>
            </a:r>
            <a:r>
              <a:rPr lang="ar-SA" sz="8000" dirty="0">
                <a:solidFill>
                  <a:srgbClr val="002060"/>
                </a:solidFill>
                <a:latin typeface="Times New Roman"/>
                <a:ea typeface="Times New Roman"/>
                <a:cs typeface="Times New Roman"/>
              </a:rPr>
              <a:t> وان حوالي</a:t>
            </a:r>
            <a:r>
              <a:rPr lang="en-GB" sz="8000" dirty="0">
                <a:solidFill>
                  <a:srgbClr val="002060"/>
                </a:solidFill>
                <a:latin typeface="Times New Roman"/>
                <a:ea typeface="Times New Roman"/>
                <a:cs typeface="Times New Roman"/>
              </a:rPr>
              <a:t> ( 1 % ) </a:t>
            </a:r>
            <a:r>
              <a:rPr lang="ar-SA" sz="8000" dirty="0">
                <a:solidFill>
                  <a:srgbClr val="002060"/>
                </a:solidFill>
                <a:latin typeface="Times New Roman"/>
                <a:ea typeface="Times New Roman"/>
                <a:cs typeface="Times New Roman"/>
              </a:rPr>
              <a:t>من </a:t>
            </a:r>
            <a:r>
              <a:rPr lang="ar-SA" sz="8000" dirty="0" smtClean="0">
                <a:solidFill>
                  <a:srgbClr val="002060"/>
                </a:solidFill>
                <a:latin typeface="Times New Roman"/>
                <a:ea typeface="Times New Roman"/>
                <a:cs typeface="Times New Roman"/>
              </a:rPr>
              <a:t>الامواج </a:t>
            </a:r>
            <a:r>
              <a:rPr lang="ar-SA" sz="8000" dirty="0">
                <a:solidFill>
                  <a:srgbClr val="002060"/>
                </a:solidFill>
                <a:latin typeface="Times New Roman"/>
                <a:ea typeface="Times New Roman"/>
                <a:cs typeface="Times New Roman"/>
              </a:rPr>
              <a:t>الطولية هي موجات ضرورية لاستمرار الحياة تتمثل بموجات مرئية تحت الحمراء وقد تمتد قليلا الى الموجات فوق البنفسجية ولقد وجد العلماء ان الطاقة لا تنتقل مباشرة الى الارض عبر </a:t>
            </a:r>
            <a:r>
              <a:rPr lang="ar-SA" sz="8000" dirty="0" smtClean="0">
                <a:solidFill>
                  <a:srgbClr val="002060"/>
                </a:solidFill>
                <a:latin typeface="Times New Roman"/>
                <a:ea typeface="Times New Roman"/>
                <a:cs typeface="Times New Roman"/>
              </a:rPr>
              <a:t>الغلاف</a:t>
            </a:r>
            <a:r>
              <a:rPr lang="ar-IQ" sz="8000" dirty="0" smtClean="0">
                <a:solidFill>
                  <a:srgbClr val="002060"/>
                </a:solidFill>
                <a:latin typeface="Times New Roman"/>
                <a:ea typeface="Times New Roman"/>
                <a:cs typeface="Times New Roman"/>
              </a:rPr>
              <a:t> </a:t>
            </a:r>
            <a:r>
              <a:rPr lang="ar-SA" sz="8000" dirty="0" smtClean="0">
                <a:solidFill>
                  <a:srgbClr val="002060"/>
                </a:solidFill>
                <a:ea typeface="Times New Roman"/>
                <a:cs typeface="Times New Roman"/>
              </a:rPr>
              <a:t>الجوي </a:t>
            </a:r>
            <a:r>
              <a:rPr lang="ar-SA" sz="8000" dirty="0">
                <a:solidFill>
                  <a:srgbClr val="002060"/>
                </a:solidFill>
                <a:ea typeface="Times New Roman"/>
                <a:cs typeface="Times New Roman"/>
              </a:rPr>
              <a:t>دون معرقلات حيث انها</a:t>
            </a:r>
            <a:r>
              <a:rPr lang="en-GB" sz="8000" dirty="0">
                <a:solidFill>
                  <a:srgbClr val="002060"/>
                </a:solidFill>
                <a:latin typeface="Times New Roman"/>
                <a:ea typeface="Times New Roman"/>
              </a:rPr>
              <a:t>  </a:t>
            </a:r>
            <a:r>
              <a:rPr lang="ar-SA" sz="8000" dirty="0">
                <a:solidFill>
                  <a:srgbClr val="002060"/>
                </a:solidFill>
                <a:ea typeface="Times New Roman"/>
                <a:cs typeface="Times New Roman"/>
              </a:rPr>
              <a:t>تمتص وتنعكس اجزاء منها </a:t>
            </a:r>
            <a:r>
              <a:rPr lang="ar-SA" sz="8000" dirty="0" err="1">
                <a:solidFill>
                  <a:srgbClr val="002060"/>
                </a:solidFill>
                <a:ea typeface="Times New Roman"/>
                <a:cs typeface="Times New Roman"/>
              </a:rPr>
              <a:t>باسلوب</a:t>
            </a:r>
            <a:r>
              <a:rPr lang="ar-SA" sz="8000" dirty="0">
                <a:solidFill>
                  <a:srgbClr val="002060"/>
                </a:solidFill>
                <a:ea typeface="Times New Roman"/>
                <a:cs typeface="Times New Roman"/>
              </a:rPr>
              <a:t> معقد </a:t>
            </a:r>
            <a:r>
              <a:rPr lang="en-GB" dirty="0" smtClean="0">
                <a:latin typeface="Times New Roman"/>
                <a:ea typeface="Times New Roman"/>
              </a:rPr>
              <a:t>.</a:t>
            </a:r>
            <a:endParaRPr lang="ar-IQ" dirty="0"/>
          </a:p>
        </p:txBody>
      </p:sp>
    </p:spTree>
    <p:extLst>
      <p:ext uri="{BB962C8B-B14F-4D97-AF65-F5344CB8AC3E}">
        <p14:creationId xmlns:p14="http://schemas.microsoft.com/office/powerpoint/2010/main" val="517354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17" y="1453662"/>
            <a:ext cx="10515600" cy="4747846"/>
          </a:xfrm>
        </p:spPr>
        <p:txBody>
          <a:bodyPr>
            <a:normAutofit/>
          </a:bodyPr>
          <a:lstStyle/>
          <a:p>
            <a:pPr algn="just" rtl="1"/>
            <a:r>
              <a:rPr lang="ar-SA" sz="2400" dirty="0">
                <a:solidFill>
                  <a:srgbClr val="002060"/>
                </a:solidFill>
                <a:latin typeface="Calibri"/>
                <a:ea typeface="Times New Roman"/>
              </a:rPr>
              <a:t>يعرف بدورة الاشعاعات الشمسية وتبلغ نسبتها الى ان تصل سطح الارض حوالي</a:t>
            </a:r>
            <a:r>
              <a:rPr lang="en-GB" sz="2400" dirty="0">
                <a:solidFill>
                  <a:srgbClr val="002060"/>
                </a:solidFill>
                <a:latin typeface="Times New Roman"/>
                <a:ea typeface="Times New Roman"/>
                <a:cs typeface="+mn-cs"/>
              </a:rPr>
              <a:t> ( 20 % ) </a:t>
            </a:r>
            <a:r>
              <a:rPr lang="ar-SA" sz="2400" dirty="0">
                <a:solidFill>
                  <a:srgbClr val="002060"/>
                </a:solidFill>
                <a:latin typeface="Calibri"/>
                <a:ea typeface="Times New Roman"/>
              </a:rPr>
              <a:t>اما الباقي فيمتص من قبل مكونات الغلاف الجوي مثل جزيئات بخار الماء والاوكسجين وثاني اوكسيد الكاربون مما يكسب الغلاف الجوي حرارته اللازمة لاستمرار الحياة على سطح الارض وقد يتشتت الاشعاع الشمسي وينعكس من قبل مكونات الغلاف الجوي مثل دقائق الغبار ال الفضاء الخارجي ليمتص من قبل الاوزون وخاصة الموجات القصيرة اما الاشعاع الذي يصل الى سطح الارض </a:t>
            </a:r>
            <a:r>
              <a:rPr lang="ar-SA" sz="2400" dirty="0" err="1">
                <a:solidFill>
                  <a:srgbClr val="002060"/>
                </a:solidFill>
                <a:latin typeface="Calibri"/>
                <a:ea typeface="Times New Roman"/>
              </a:rPr>
              <a:t>فانها</a:t>
            </a:r>
            <a:r>
              <a:rPr lang="ar-SA" sz="2400" dirty="0">
                <a:solidFill>
                  <a:srgbClr val="002060"/>
                </a:solidFill>
                <a:latin typeface="Calibri"/>
                <a:ea typeface="Times New Roman"/>
              </a:rPr>
              <a:t> تمتصه وتبعثه على شكل موجات تحت الحمراء والتي تمثل المصدر الرئيسي للطاقة الحرارية في طبقات الهواء القريبة من سطح الارض حيث يقدر بحوالي درجتان حراريتان بالدقيقة لكل سنتيمتر مربع واحد ونظرا لكروية الارض و دورانها المستمر حول نفسها حول الشمس فان الاشعة تسقط عليها في اماكن مختلفة وزوايا مختلفة تحدث ظواهر مناخية مختلفة وكل عناصرها من ضغط ورياح ومطر تحتاج تبخر الماء من المسطحات المائية الى كميات من الطاقة الحرارية التي تعرف بالطاقة الكامنة للتبخر وعند تصاعد بخار الماء في الجو يبرد ويتكثف على شكل غيوم فاقدا الحرارة الكامنة للتكثف الى الجو مرة ثانية خلال دورة الماء في الطبيعة كما ان هناك نسبة </a:t>
            </a:r>
            <a:r>
              <a:rPr lang="ar-SA" sz="2400" dirty="0" err="1">
                <a:solidFill>
                  <a:srgbClr val="002060"/>
                </a:solidFill>
                <a:latin typeface="Calibri"/>
                <a:ea typeface="Times New Roman"/>
              </a:rPr>
              <a:t>ضئيله</a:t>
            </a:r>
            <a:r>
              <a:rPr lang="ar-SA" sz="2400" dirty="0">
                <a:solidFill>
                  <a:srgbClr val="002060"/>
                </a:solidFill>
                <a:latin typeface="Calibri"/>
                <a:ea typeface="Times New Roman"/>
              </a:rPr>
              <a:t> من اشعة الشمس الكلية تمتصها مادة الكلوروفيل الموجودة في النباتات الخضراء للقيام بعملية البناء الضوئي لصنع </a:t>
            </a:r>
            <a:r>
              <a:rPr lang="ar-SA" sz="2400" dirty="0" smtClean="0">
                <a:solidFill>
                  <a:srgbClr val="002060"/>
                </a:solidFill>
                <a:latin typeface="Calibri"/>
                <a:ea typeface="Times New Roman"/>
              </a:rPr>
              <a:t>الغذاء</a:t>
            </a:r>
            <a:r>
              <a:rPr lang="ar-IQ" sz="2400" dirty="0" smtClean="0">
                <a:solidFill>
                  <a:srgbClr val="002060"/>
                </a:solidFill>
                <a:latin typeface="Calibri"/>
                <a:ea typeface="Times New Roman"/>
              </a:rPr>
              <a:t>.</a:t>
            </a:r>
            <a:endParaRPr lang="en-US" sz="2400" dirty="0">
              <a:solidFill>
                <a:srgbClr val="FF0000"/>
              </a:solidFill>
            </a:endParaRPr>
          </a:p>
        </p:txBody>
      </p:sp>
    </p:spTree>
    <p:extLst>
      <p:ext uri="{BB962C8B-B14F-4D97-AF65-F5344CB8AC3E}">
        <p14:creationId xmlns:p14="http://schemas.microsoft.com/office/powerpoint/2010/main" val="3173590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1008</TotalTime>
  <Words>838</Words>
  <Application>Microsoft Office PowerPoint</Application>
  <PresentationFormat>مخصص</PresentationFormat>
  <Paragraphs>17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Office Theme</vt:lpstr>
      <vt:lpstr>                                                                                                                                             محاضرات في  التلوث البيئي  قسم الفيزياء- المرحلة الرابعة م. جاسم محمد عبد اللطيف      </vt:lpstr>
      <vt:lpstr>المحاضرة الرابعة</vt:lpstr>
      <vt:lpstr>عرض تقديمي في PowerPoint</vt:lpstr>
      <vt:lpstr>عرض تقديمي في PowerPoint</vt:lpstr>
      <vt:lpstr>عرض تقديمي في PowerPoint</vt:lpstr>
      <vt:lpstr>عرض تقديمي في PowerPoint</vt:lpstr>
      <vt:lpstr>يعرف بدورة الاشعاعات الشمسية وتبلغ نسبتها الى ان تصل سطح الارض حوالي ( 20 % ) اما الباقي فيمتص من قبل مكونات الغلاف الجوي مثل جزيئات بخار الماء والاوكسجين وثاني اوكسيد الكاربون مما يكسب الغلاف الجوي حرارته اللازمة لاستمرار الحياة على سطح الارض وقد يتشتت الاشعاع الشمسي وينعكس من قبل مكونات الغلاف الجوي مثل دقائق الغبار ال الفضاء الخارجي ليمتص من قبل الاوزون وخاصة الموجات القصيرة اما الاشعاع الذي يصل الى سطح الارض فانها تمتصه وتبعثه على شكل موجات تحت الحمراء والتي تمثل المصدر الرئيسي للطاقة الحرارية في طبقات الهواء القريبة من سطح الارض حيث يقدر بحوالي درجتان حراريتان بالدقيقة لكل سنتيمتر مربع واحد ونظرا لكروية الارض و دورانها المستمر حول نفسها حول الشمس فان الاشعة تسقط عليها في اماكن مختلفة وزوايا مختلفة تحدث ظواهر مناخية مختلفة وكل عناصرها من ضغط ورياح ومطر تحتاج تبخر الماء من المسطحات المائية الى كميات من الطاقة الحرارية التي تعرف بالطاقة الكامنة للتبخر وعند تصاعد بخار الماء في الجو يبرد ويتكثف على شكل غيوم فاقدا الحرارة الكامنة للتكثف الى الجو مرة ثانية خلال دورة الماء في الطبيعة كما ان هناك نسبة ضئيله من اشعة الشمس الكلية تمتصها مادة الكلوروفيل الموجودة في النباتات الخضراء للقيام بعملية البناء الضوئي لصنع الغذاء.</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التلوث البيئي</dc:title>
  <dc:creator>jasim</dc:creator>
  <cp:lastModifiedBy>DR.Ahmed Saker 2o1O</cp:lastModifiedBy>
  <cp:revision>97</cp:revision>
  <dcterms:created xsi:type="dcterms:W3CDTF">2018-10-15T14:00:14Z</dcterms:created>
  <dcterms:modified xsi:type="dcterms:W3CDTF">2019-12-13T21:41:24Z</dcterms:modified>
</cp:coreProperties>
</file>